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8" r:id="rId4"/>
    <p:sldId id="258" r:id="rId5"/>
    <p:sldId id="267" r:id="rId6"/>
    <p:sldId id="257" r:id="rId7"/>
    <p:sldId id="260" r:id="rId8"/>
    <p:sldId id="270" r:id="rId9"/>
    <p:sldId id="295" r:id="rId10"/>
    <p:sldId id="261" r:id="rId11"/>
    <p:sldId id="272" r:id="rId12"/>
    <p:sldId id="274" r:id="rId13"/>
    <p:sldId id="276" r:id="rId14"/>
    <p:sldId id="273" r:id="rId15"/>
    <p:sldId id="271" r:id="rId16"/>
    <p:sldId id="277" r:id="rId17"/>
    <p:sldId id="278" r:id="rId18"/>
    <p:sldId id="279" r:id="rId19"/>
    <p:sldId id="280" r:id="rId20"/>
    <p:sldId id="281" r:id="rId21"/>
    <p:sldId id="263" r:id="rId22"/>
    <p:sldId id="283" r:id="rId23"/>
    <p:sldId id="284" r:id="rId24"/>
    <p:sldId id="285" r:id="rId25"/>
    <p:sldId id="264" r:id="rId26"/>
    <p:sldId id="318" r:id="rId27"/>
    <p:sldId id="294" r:id="rId28"/>
    <p:sldId id="317" r:id="rId29"/>
    <p:sldId id="308" r:id="rId30"/>
    <p:sldId id="309" r:id="rId31"/>
    <p:sldId id="310" r:id="rId32"/>
    <p:sldId id="312" r:id="rId33"/>
    <p:sldId id="311" r:id="rId34"/>
    <p:sldId id="313" r:id="rId35"/>
    <p:sldId id="314" r:id="rId36"/>
    <p:sldId id="315" r:id="rId37"/>
    <p:sldId id="316" r:id="rId38"/>
    <p:sldId id="265" r:id="rId39"/>
    <p:sldId id="287" r:id="rId40"/>
    <p:sldId id="289" r:id="rId41"/>
    <p:sldId id="293" r:id="rId42"/>
    <p:sldId id="290" r:id="rId43"/>
    <p:sldId id="291" r:id="rId44"/>
    <p:sldId id="266" r:id="rId45"/>
    <p:sldId id="297" r:id="rId46"/>
    <p:sldId id="298" r:id="rId47"/>
    <p:sldId id="299" r:id="rId48"/>
    <p:sldId id="300" r:id="rId49"/>
    <p:sldId id="302" r:id="rId50"/>
    <p:sldId id="301" r:id="rId51"/>
    <p:sldId id="303" r:id="rId52"/>
    <p:sldId id="304" r:id="rId53"/>
    <p:sldId id="305" r:id="rId54"/>
    <p:sldId id="307" r:id="rId55"/>
    <p:sldId id="306" r:id="rId56"/>
    <p:sldId id="319" r:id="rId57"/>
    <p:sldId id="320" r:id="rId5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82" autoAdjust="0"/>
    <p:restoredTop sz="94660"/>
  </p:normalViewPr>
  <p:slideViewPr>
    <p:cSldViewPr snapToGrid="0">
      <p:cViewPr varScale="1">
        <p:scale>
          <a:sx n="70" d="100"/>
          <a:sy n="70" d="100"/>
        </p:scale>
        <p:origin x="2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0.pn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FWIW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Musings on success in FOSS(4G)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0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 generous with </a:t>
            </a:r>
            <a:r>
              <a:rPr lang="en-US" dirty="0" smtClean="0"/>
              <a:t>time;</a:t>
            </a:r>
            <a:br>
              <a:rPr lang="en-US" dirty="0" smtClean="0"/>
            </a:br>
            <a:r>
              <a:rPr lang="en-US" dirty="0" smtClean="0"/>
              <a:t>Defend </a:t>
            </a:r>
            <a:r>
              <a:rPr lang="en-US" dirty="0"/>
              <a:t>your time.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4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Zanzibar Mapping Initiative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Zanzibar Mapping Initiative is the largest civilian drone mapping project in the world — an ambitious project to map the Zanzibar Archipelago using a whole host of </a:t>
            </a:r>
            <a:r>
              <a:rPr lang="en-US" dirty="0" err="1"/>
              <a:t>eBee</a:t>
            </a:r>
            <a:r>
              <a:rPr lang="en-US" dirty="0"/>
              <a:t> drones.</a:t>
            </a:r>
          </a:p>
        </p:txBody>
      </p:sp>
    </p:spTree>
    <p:extLst>
      <p:ext uri="{BB962C8B-B14F-4D97-AF65-F5344CB8AC3E}">
        <p14:creationId xmlns:p14="http://schemas.microsoft.com/office/powerpoint/2010/main" val="390126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978" y="771388"/>
            <a:ext cx="9608044" cy="531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19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978" y="771388"/>
            <a:ext cx="9608044" cy="531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2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677" y="72949"/>
            <a:ext cx="5002531" cy="667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469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612648"/>
            <a:ext cx="10363826" cy="517855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885" t="28407" r="25045" b="25278"/>
          <a:stretch/>
        </p:blipFill>
        <p:spPr>
          <a:xfrm>
            <a:off x="2752343" y="358138"/>
            <a:ext cx="6335561" cy="6216397"/>
          </a:xfrm>
          <a:prstGeom prst="round2DiagRect">
            <a:avLst/>
          </a:prstGeom>
        </p:spPr>
      </p:pic>
    </p:spTree>
    <p:extLst>
      <p:ext uri="{BB962C8B-B14F-4D97-AF65-F5344CB8AC3E}">
        <p14:creationId xmlns:p14="http://schemas.microsoft.com/office/powerpoint/2010/main" val="615209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978" y="771388"/>
            <a:ext cx="9608044" cy="531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69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978" y="771388"/>
            <a:ext cx="9608044" cy="531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17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123" y="1104780"/>
            <a:ext cx="6883754" cy="464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978" y="771388"/>
            <a:ext cx="9608044" cy="531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6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Premise: FOSS is Folk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235" y="1691640"/>
            <a:ext cx="5709529" cy="497433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64149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0" y="1634950"/>
            <a:ext cx="1219200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r>
              <a:rPr lang="en-US" altLang="en-US" sz="1800" cap="none" dirty="0" err="1" smtClean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gdal_merge</a:t>
            </a:r>
            <a:r>
              <a:rPr lang="en-US" altLang="en-US" sz="1800" cap="none" dirty="0" smtClean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-o D:\FROM_ZMI\zmi_unguja_mosaic.tif -co TILED=YES --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optfile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list.txt -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createonly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0.07 0.07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endParaRPr lang="en-US" altLang="en-US" sz="1800" cap="none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FORFILES /m *.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tif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/C "CMD /C 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gdalwarp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@file D:\FROM_ZMI\zmi_unguja_mosaic.tif"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endParaRPr lang="en-US" altLang="en-US" sz="1800" cap="none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r>
              <a:rPr lang="en-US" altLang="en-US" sz="1800" cap="none" dirty="0" smtClean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FORFILES 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/m "*.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shp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/s /C "CMD /C 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gdalwarp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-cutline @FILE D:\FROM_ZMI\zmi_unguja_mosaic.tif d:\FROM_ZMI\\@FNAME.tif"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endParaRPr lang="en-US" altLang="en-US" sz="1800" cap="none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FORFILES /m *.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tif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/s /C "CMD /C 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gdaladdo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-r average --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COMPRESS_OVERVIEW DEFLATE @file 2 4 8 16 32 64 128 26 512 1024 2048 4096"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endParaRPr lang="en-US" altLang="en-US" sz="1800" cap="none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/B *.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tif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en-US" altLang="en-US" sz="1800" cap="none" dirty="0" smtClean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list.txt</a:t>
            </a:r>
            <a:endParaRPr lang="en-US" altLang="en-US" sz="1800" cap="none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Courier New" panose="02070309020205020404" pitchFamily="49" charset="0"/>
              <a:buChar char="o"/>
            </a:pP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gdalbuildvrt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input_file_list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list.txt 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zmi_unguja_mosaic.vrt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srcnodata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"0 0 0" -resolution user -</a:t>
            </a:r>
            <a:r>
              <a:rPr lang="en-US" altLang="en-US" sz="1800" cap="none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en-US" altLang="en-US" sz="1800" cap="none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0.07 0.07 -overwrite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72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 inadvisable things with confidence;</a:t>
            </a:r>
            <a:br>
              <a:rPr lang="en-US" dirty="0" smtClean="0"/>
            </a:br>
            <a:r>
              <a:rPr lang="en-US" dirty="0" smtClean="0"/>
              <a:t>Always doubt your approach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1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have all the Gorillas Been?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234906" y="609600"/>
            <a:ext cx="3886200" cy="518160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An inadvisable solution in </a:t>
            </a:r>
            <a:r>
              <a:rPr lang="en-US" dirty="0" err="1" smtClean="0"/>
              <a:t>PostGIS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(this should have been solved in R-Stat)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7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184833" y="2366963"/>
            <a:ext cx="4564534" cy="3424237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given a time series of gorilla locations and dates, can we calculate rate of travel using PostgreSQL? </a:t>
            </a:r>
            <a:r>
              <a:rPr lang="en-US" dirty="0" smtClean="0"/>
              <a:t>(Well</a:t>
            </a:r>
            <a:r>
              <a:rPr lang="en-US" dirty="0"/>
              <a:t>, of course we can. We can do anything in </a:t>
            </a:r>
            <a:r>
              <a:rPr lang="en-US" dirty="0" err="1"/>
              <a:t>Postgre</a:t>
            </a:r>
            <a:r>
              <a:rPr lang="en-US" dirty="0" smtClean="0"/>
              <a:t>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91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(GO ahead, Steve, do a PostgreSQL Query live in a keynote. I dare you. I double Dare you…).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(Previous self to current self)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54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Flow;</a:t>
            </a:r>
            <a:br>
              <a:rPr lang="en-US" dirty="0" smtClean="0"/>
            </a:br>
            <a:r>
              <a:rPr lang="en-US" dirty="0" smtClean="0"/>
              <a:t>Be Pernicious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5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23" r="11703"/>
          <a:stretch/>
        </p:blipFill>
        <p:spPr>
          <a:xfrm>
            <a:off x="2798064" y="895220"/>
            <a:ext cx="7004304" cy="506756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44" r="12270"/>
          <a:stretch/>
        </p:blipFill>
        <p:spPr>
          <a:xfrm>
            <a:off x="2596896" y="895220"/>
            <a:ext cx="7150608" cy="506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0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23" r="11703"/>
          <a:stretch/>
        </p:blipFill>
        <p:spPr>
          <a:xfrm>
            <a:off x="2798064" y="895220"/>
            <a:ext cx="7004304" cy="506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18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011" y="284163"/>
            <a:ext cx="8314266" cy="6235700"/>
          </a:xfrm>
        </p:spPr>
      </p:pic>
    </p:spTree>
    <p:extLst>
      <p:ext uri="{BB962C8B-B14F-4D97-AF65-F5344CB8AC3E}">
        <p14:creationId xmlns:p14="http://schemas.microsoft.com/office/powerpoint/2010/main" val="281121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6088" y="1064418"/>
            <a:ext cx="6235700" cy="4676775"/>
          </a:xfrm>
        </p:spPr>
      </p:pic>
    </p:spTree>
    <p:extLst>
      <p:ext uri="{BB962C8B-B14F-4D97-AF65-F5344CB8AC3E}">
        <p14:creationId xmlns:p14="http://schemas.microsoft.com/office/powerpoint/2010/main" val="263967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 is Folk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It is Collective Craft</a:t>
            </a:r>
          </a:p>
          <a:p>
            <a:r>
              <a:rPr lang="en-US" dirty="0" smtClean="0"/>
              <a:t>It is intertwined with other threads of culture</a:t>
            </a:r>
          </a:p>
          <a:p>
            <a:pPr lvl="1"/>
            <a:r>
              <a:rPr lang="en-US" dirty="0" smtClean="0"/>
              <a:t>Which gives it purpose</a:t>
            </a:r>
          </a:p>
          <a:p>
            <a:pPr lvl="1"/>
            <a:r>
              <a:rPr lang="en-US" dirty="0" smtClean="0"/>
              <a:t>Relates it to Governance and other public goods</a:t>
            </a:r>
          </a:p>
          <a:p>
            <a:r>
              <a:rPr lang="en-US" dirty="0"/>
              <a:t>From these unassessed and undefended premises, I suggest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940201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6088" y="1064418"/>
            <a:ext cx="6235700" cy="4676775"/>
          </a:xfrm>
        </p:spPr>
      </p:pic>
    </p:spTree>
    <p:extLst>
      <p:ext uri="{BB962C8B-B14F-4D97-AF65-F5344CB8AC3E}">
        <p14:creationId xmlns:p14="http://schemas.microsoft.com/office/powerpoint/2010/main" val="222306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6088" y="1064418"/>
            <a:ext cx="6235700" cy="4676775"/>
          </a:xfrm>
        </p:spPr>
      </p:pic>
    </p:spTree>
    <p:extLst>
      <p:ext uri="{BB962C8B-B14F-4D97-AF65-F5344CB8AC3E}">
        <p14:creationId xmlns:p14="http://schemas.microsoft.com/office/powerpoint/2010/main" val="139787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6088" y="1064418"/>
            <a:ext cx="6235700" cy="4676775"/>
          </a:xfrm>
        </p:spPr>
      </p:pic>
    </p:spTree>
    <p:extLst>
      <p:ext uri="{BB962C8B-B14F-4D97-AF65-F5344CB8AC3E}">
        <p14:creationId xmlns:p14="http://schemas.microsoft.com/office/powerpoint/2010/main" val="310093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6088" y="1064418"/>
            <a:ext cx="6235700" cy="4676775"/>
          </a:xfrm>
        </p:spPr>
      </p:pic>
    </p:spTree>
    <p:extLst>
      <p:ext uri="{BB962C8B-B14F-4D97-AF65-F5344CB8AC3E}">
        <p14:creationId xmlns:p14="http://schemas.microsoft.com/office/powerpoint/2010/main" val="144793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5" y="1415313"/>
            <a:ext cx="11476038" cy="3973400"/>
          </a:xfrm>
        </p:spPr>
      </p:pic>
    </p:spTree>
    <p:extLst>
      <p:ext uri="{BB962C8B-B14F-4D97-AF65-F5344CB8AC3E}">
        <p14:creationId xmlns:p14="http://schemas.microsoft.com/office/powerpoint/2010/main" val="254859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011" y="284163"/>
            <a:ext cx="8314266" cy="6235700"/>
          </a:xfrm>
        </p:spPr>
      </p:pic>
    </p:spTree>
    <p:extLst>
      <p:ext uri="{BB962C8B-B14F-4D97-AF65-F5344CB8AC3E}">
        <p14:creationId xmlns:p14="http://schemas.microsoft.com/office/powerpoint/2010/main" val="150740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5" y="1223151"/>
            <a:ext cx="11476038" cy="4357723"/>
          </a:xfrm>
        </p:spPr>
      </p:pic>
    </p:spTree>
    <p:extLst>
      <p:ext uri="{BB962C8B-B14F-4D97-AF65-F5344CB8AC3E}">
        <p14:creationId xmlns:p14="http://schemas.microsoft.com/office/powerpoint/2010/main" val="211012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011" y="275019"/>
            <a:ext cx="8314266" cy="6235700"/>
          </a:xfrm>
        </p:spPr>
      </p:pic>
    </p:spTree>
    <p:extLst>
      <p:ext uri="{BB962C8B-B14F-4D97-AF65-F5344CB8AC3E}">
        <p14:creationId xmlns:p14="http://schemas.microsoft.com/office/powerpoint/2010/main" val="115487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Talk a lot about dreams, thoughts, </a:t>
            </a:r>
            <a:r>
              <a:rPr lang="en-US" dirty="0" smtClean="0"/>
              <a:t>aspirations;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Create something aspirational. Invite others to join.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3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231F20"/>
              </a:clrFrom>
              <a:clrTo>
                <a:srgbClr val="231F20">
                  <a:alpha val="0"/>
                </a:srgbClr>
              </a:clrTo>
            </a:clrChange>
            <a:biLevel thresh="50000"/>
          </a:blip>
          <a:stretch>
            <a:fillRect/>
          </a:stretch>
        </p:blipFill>
        <p:spPr>
          <a:xfrm>
            <a:off x="1572768" y="2470454"/>
            <a:ext cx="8418634" cy="220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7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 for Success in FOSS(4G)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425184" y="1929385"/>
            <a:ext cx="5359010" cy="4014214"/>
          </a:xfrm>
        </p:spPr>
        <p:txBody>
          <a:bodyPr>
            <a:normAutofit/>
          </a:bodyPr>
          <a:lstStyle/>
          <a:p>
            <a:r>
              <a:rPr lang="en-US" sz="2400" dirty="0"/>
              <a:t>Flow; Be pernicious</a:t>
            </a:r>
          </a:p>
          <a:p>
            <a:r>
              <a:rPr lang="en-US" sz="2400" dirty="0" smtClean="0"/>
              <a:t>Talk </a:t>
            </a:r>
            <a:r>
              <a:rPr lang="en-US" sz="2400" dirty="0"/>
              <a:t>a lot about dreams, thoughts, </a:t>
            </a:r>
            <a:r>
              <a:rPr lang="en-US" sz="2400" dirty="0" smtClean="0"/>
              <a:t>aspirations; Create </a:t>
            </a:r>
            <a:r>
              <a:rPr lang="en-US" sz="2400" dirty="0"/>
              <a:t>something aspirational. Invite others to join.</a:t>
            </a:r>
          </a:p>
          <a:p>
            <a:r>
              <a:rPr lang="en-US" sz="2400" dirty="0"/>
              <a:t>Borrow from </a:t>
            </a:r>
            <a:r>
              <a:rPr lang="en-US" sz="2400" dirty="0" smtClean="0"/>
              <a:t>anyone; Attribute </a:t>
            </a:r>
            <a:r>
              <a:rPr lang="en-US" sz="2400" dirty="0"/>
              <a:t>everyone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190352" y="6353294"/>
            <a:ext cx="2404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(not really rules, FWIW)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66174" y="1929384"/>
            <a:ext cx="5359010" cy="40142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Cultivate an </a:t>
            </a:r>
            <a:r>
              <a:rPr lang="en-US" sz="2400" dirty="0" smtClean="0"/>
              <a:t>ethic.</a:t>
            </a:r>
          </a:p>
          <a:p>
            <a:r>
              <a:rPr lang="en-US" sz="2400" dirty="0" smtClean="0"/>
              <a:t>Go where asked.</a:t>
            </a:r>
          </a:p>
          <a:p>
            <a:r>
              <a:rPr lang="en-US" sz="2400" dirty="0" smtClean="0"/>
              <a:t>Be generous with time; Defend your time.</a:t>
            </a:r>
          </a:p>
          <a:p>
            <a:r>
              <a:rPr lang="en-US" sz="2400" dirty="0" smtClean="0"/>
              <a:t>Do inadvisable things with confidence; Always doubt your approach.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6604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63"/>
          <a:stretch/>
        </p:blipFill>
        <p:spPr>
          <a:xfrm>
            <a:off x="619597" y="192731"/>
            <a:ext cx="10910987" cy="582244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8744" y="6115155"/>
            <a:ext cx="120552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Midpines</a:t>
            </a:r>
            <a:r>
              <a:rPr lang="en-US" dirty="0"/>
              <a:t>, flown by </a:t>
            </a:r>
            <a:r>
              <a:rPr lang="en-US" dirty="0" err="1"/>
              <a:t>NextGen</a:t>
            </a:r>
            <a:r>
              <a:rPr lang="en-US" dirty="0"/>
              <a:t> Air Transportation Center (NGAT) access to the data through collaboration with Center for Geospatial Analytics at NCSU</a:t>
            </a:r>
          </a:p>
        </p:txBody>
      </p:sp>
    </p:spTree>
    <p:extLst>
      <p:ext uri="{BB962C8B-B14F-4D97-AF65-F5344CB8AC3E}">
        <p14:creationId xmlns:p14="http://schemas.microsoft.com/office/powerpoint/2010/main" val="84835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395" y="92016"/>
            <a:ext cx="7793399" cy="602313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8744" y="6115155"/>
            <a:ext cx="120552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Midpines</a:t>
            </a:r>
            <a:r>
              <a:rPr lang="en-US" dirty="0"/>
              <a:t>, flown by </a:t>
            </a:r>
            <a:r>
              <a:rPr lang="en-US" dirty="0" err="1"/>
              <a:t>NextGen</a:t>
            </a:r>
            <a:r>
              <a:rPr lang="en-US" dirty="0"/>
              <a:t> Air Transportation Center (NGAT) access to the data through collaboration with Center for Geospatial Analytics at NCSU</a:t>
            </a:r>
          </a:p>
        </p:txBody>
      </p:sp>
    </p:spTree>
    <p:extLst>
      <p:ext uri="{BB962C8B-B14F-4D97-AF65-F5344CB8AC3E}">
        <p14:creationId xmlns:p14="http://schemas.microsoft.com/office/powerpoint/2010/main" val="186201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808080"/>
              </a:clrFrom>
              <a:clrTo>
                <a:srgbClr val="80808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733" y="801525"/>
            <a:ext cx="9128671" cy="51485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5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44368" y="2203704"/>
            <a:ext cx="6492240" cy="35753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998" y="-79256"/>
            <a:ext cx="10515600" cy="1325563"/>
          </a:xfrm>
        </p:spPr>
        <p:txBody>
          <a:bodyPr/>
          <a:lstStyle/>
          <a:p>
            <a:r>
              <a:rPr lang="en-US" dirty="0" err="1" smtClean="0"/>
              <a:t>Orthophoto</a:t>
            </a:r>
            <a:r>
              <a:rPr lang="en-US" dirty="0" smtClean="0"/>
              <a:t> Generation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/>
        </p:blipFill>
        <p:spPr>
          <a:xfrm rot="16200000">
            <a:off x="3137330" y="-90130"/>
            <a:ext cx="5917340" cy="797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03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Borrow from </a:t>
            </a:r>
            <a:r>
              <a:rPr lang="en-US" dirty="0" smtClean="0"/>
              <a:t>anyone;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Attribute everyone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7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444" y="1429000"/>
            <a:ext cx="8000000" cy="4000000"/>
          </a:xfrm>
        </p:spPr>
      </p:pic>
    </p:spTree>
    <p:extLst>
      <p:ext uri="{BB962C8B-B14F-4D97-AF65-F5344CB8AC3E}">
        <p14:creationId xmlns:p14="http://schemas.microsoft.com/office/powerpoint/2010/main" val="2125107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444" y="1429000"/>
            <a:ext cx="8000000" cy="4000000"/>
          </a:xfr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57250" y="-1147763"/>
            <a:ext cx="13906500" cy="91535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16200000">
            <a:off x="-64760" y="5320591"/>
            <a:ext cx="12041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ESRI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25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500062"/>
            <a:ext cx="7315200" cy="58578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475458" y="4991409"/>
            <a:ext cx="2185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>
                <a:solidFill>
                  <a:schemeClr val="tx1">
                    <a:lumMod val="95000"/>
                  </a:schemeClr>
                </a:solidFill>
              </a:rPr>
              <a:t>Mapzen</a:t>
            </a:r>
            <a:endParaRPr lang="en-US" sz="480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660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Daniel Huffman’s blog </a:t>
            </a:r>
            <a:r>
              <a:rPr lang="en-US" dirty="0" smtClean="0"/>
              <a:t>post: On </a:t>
            </a:r>
            <a:r>
              <a:rPr lang="en-US" dirty="0"/>
              <a:t>Generalization Blending for Shaded Relief.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0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909828" y="2999230"/>
                <a:ext cx="8269866" cy="7815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𝐺𝑒𝑛𝑒𝑟𝑎𝑙𝑖𝑧𝑒𝑑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𝐷𝐸𝑀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𝑊𝑒𝑖𝑔h𝑡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𝐷𝑒𝑡𝑎𝑖𝑙𝑒𝑑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𝐷𝐸𝑀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𝑊𝑒𝑖𝑔h𝑡𝑀𝑎𝑥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𝑊𝑒𝑖𝑔h𝑡</m:t>
                              </m:r>
                            </m:e>
                          </m:d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𝑊𝑒𝑖𝑔h𝑡𝑀𝑎𝑥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9828" y="2999230"/>
                <a:ext cx="8269866" cy="781561"/>
              </a:xfrm>
              <a:prstGeom prst="rect">
                <a:avLst/>
              </a:prstGeom>
              <a:blipFill rotWithShape="0">
                <a:blip r:embed="rId2"/>
                <a:stretch>
                  <a:fillRect r="-198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643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Cultivate an ethic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" y="-328613"/>
            <a:ext cx="10306050" cy="751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94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927" y="-295085"/>
            <a:ext cx="10306050" cy="751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94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903" y="1247576"/>
            <a:ext cx="6089903" cy="44407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576"/>
            <a:ext cx="6089904" cy="44407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642806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925" y="366712"/>
            <a:ext cx="882015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2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585" y="-1462469"/>
            <a:ext cx="12300585" cy="896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61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8536" y="-1376020"/>
            <a:ext cx="17506950" cy="1152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83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Premise: FOSS is Folk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235" y="1691640"/>
            <a:ext cx="5709529" cy="497433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0945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 for Success in FOSS(4G)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425184" y="1929385"/>
            <a:ext cx="5359010" cy="4014214"/>
          </a:xfrm>
        </p:spPr>
        <p:txBody>
          <a:bodyPr>
            <a:normAutofit/>
          </a:bodyPr>
          <a:lstStyle/>
          <a:p>
            <a:r>
              <a:rPr lang="en-US" sz="2400" dirty="0"/>
              <a:t>Flow; Be pernicious</a:t>
            </a:r>
          </a:p>
          <a:p>
            <a:r>
              <a:rPr lang="en-US" sz="2400" dirty="0" smtClean="0"/>
              <a:t>Talk </a:t>
            </a:r>
            <a:r>
              <a:rPr lang="en-US" sz="2400" dirty="0"/>
              <a:t>a lot about dreams, thoughts, </a:t>
            </a:r>
            <a:r>
              <a:rPr lang="en-US" sz="2400" dirty="0" smtClean="0"/>
              <a:t>aspirations; Create </a:t>
            </a:r>
            <a:r>
              <a:rPr lang="en-US" sz="2400" dirty="0"/>
              <a:t>something aspirational. Invite others to join.</a:t>
            </a:r>
          </a:p>
          <a:p>
            <a:r>
              <a:rPr lang="en-US" sz="2400" dirty="0"/>
              <a:t>Borrow from </a:t>
            </a:r>
            <a:r>
              <a:rPr lang="en-US" sz="2400" dirty="0" smtClean="0"/>
              <a:t>anyone; Attribute </a:t>
            </a:r>
            <a:r>
              <a:rPr lang="en-US" sz="2400" dirty="0"/>
              <a:t>everyone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190352" y="6353294"/>
            <a:ext cx="2404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(not really rules, FWIW)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66174" y="1929384"/>
            <a:ext cx="5359010" cy="40142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>
                  <a:outerShdw blurRad="47625" dist="12700" dir="2700000" algn="tl" rotWithShape="0">
                    <a:srgbClr val="000000">
                      <a:alpha val="36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Cultivate an </a:t>
            </a:r>
            <a:r>
              <a:rPr lang="en-US" sz="2400" dirty="0" smtClean="0"/>
              <a:t>ethic.</a:t>
            </a:r>
          </a:p>
          <a:p>
            <a:r>
              <a:rPr lang="en-US" sz="2400" dirty="0" smtClean="0"/>
              <a:t>Go where asked.</a:t>
            </a:r>
          </a:p>
          <a:p>
            <a:r>
              <a:rPr lang="en-US" sz="2400" dirty="0" smtClean="0"/>
              <a:t>Be generous with time; Defend your time.</a:t>
            </a:r>
          </a:p>
          <a:p>
            <a:r>
              <a:rPr lang="en-US" sz="2400" dirty="0" smtClean="0"/>
              <a:t>Do inadvisable things with confidence; Always doubt your approach.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5293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142" y="501030"/>
            <a:ext cx="8624125" cy="565351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89870" y="6371582"/>
            <a:ext cx="5905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https://twitter.com/sehurlburt/status/878871963652939776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13" y="4205885"/>
            <a:ext cx="2020602" cy="202060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0890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 Where Asked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4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196" y="493713"/>
            <a:ext cx="3270944" cy="5815012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204" y="493713"/>
            <a:ext cx="3270944" cy="5815012"/>
          </a:xfrm>
        </p:spPr>
      </p:pic>
    </p:spTree>
    <p:extLst>
      <p:ext uri="{BB962C8B-B14F-4D97-AF65-F5344CB8AC3E}">
        <p14:creationId xmlns:p14="http://schemas.microsoft.com/office/powerpoint/2010/main" val="106393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628" y="493713"/>
            <a:ext cx="3270944" cy="5815012"/>
          </a:xfrm>
        </p:spPr>
      </p:pic>
      <p:pic>
        <p:nvPicPr>
          <p:cNvPr id="3" name="Content Placeholder 2"/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428" y="493713"/>
            <a:ext cx="3270944" cy="5815012"/>
          </a:xfrm>
        </p:spPr>
      </p:pic>
    </p:spTree>
    <p:extLst>
      <p:ext uri="{BB962C8B-B14F-4D97-AF65-F5344CB8AC3E}">
        <p14:creationId xmlns:p14="http://schemas.microsoft.com/office/powerpoint/2010/main" val="279529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2160</TotalTime>
  <Words>549</Words>
  <Application>Microsoft Office PowerPoint</Application>
  <PresentationFormat>Widescreen</PresentationFormat>
  <Paragraphs>68</Paragraphs>
  <Slides>57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Arial</vt:lpstr>
      <vt:lpstr>Cambria Math</vt:lpstr>
      <vt:lpstr>Courier New</vt:lpstr>
      <vt:lpstr>Tw Cen MT</vt:lpstr>
      <vt:lpstr>Droplet</vt:lpstr>
      <vt:lpstr>FWIW</vt:lpstr>
      <vt:lpstr>Premise: FOSS is Folk</vt:lpstr>
      <vt:lpstr>FOSS is Folk</vt:lpstr>
      <vt:lpstr>Rules for Success in FOSS(4G)</vt:lpstr>
      <vt:lpstr>Cultivate an ethic.</vt:lpstr>
      <vt:lpstr>PowerPoint Presentation</vt:lpstr>
      <vt:lpstr>Go Where Asked</vt:lpstr>
      <vt:lpstr>PowerPoint Presentation</vt:lpstr>
      <vt:lpstr>PowerPoint Presentation</vt:lpstr>
      <vt:lpstr>Be generous with time; Defend your time.</vt:lpstr>
      <vt:lpstr>Zanzibar Mapping Initiative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 inadvisable things with confidence; Always doubt your approach</vt:lpstr>
      <vt:lpstr>Where have all the Gorillas Been?</vt:lpstr>
      <vt:lpstr>Problem Statement</vt:lpstr>
      <vt:lpstr>(GO ahead, Steve, do a PostgreSQL Query live in a keynote. I dare you. I double Dare you…).</vt:lpstr>
      <vt:lpstr>Flow; Be Pernicious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Talk a lot about dreams, thoughts, aspirations; Create something aspirational. Invite others to join.</vt:lpstr>
      <vt:lpstr>PowerPoint Presentation</vt:lpstr>
      <vt:lpstr>PowerPoint Presentation</vt:lpstr>
      <vt:lpstr>PowerPoint Presentation</vt:lpstr>
      <vt:lpstr>PowerPoint Presentation</vt:lpstr>
      <vt:lpstr>Orthophoto Generation</vt:lpstr>
      <vt:lpstr>Borrow from anyone; Attribute everyone.</vt:lpstr>
      <vt:lpstr>PowerPoint Presentation</vt:lpstr>
      <vt:lpstr>PowerPoint Presentation</vt:lpstr>
      <vt:lpstr>PowerPoint Presentation</vt:lpstr>
      <vt:lpstr>Daniel Huffman’s blog post: On Generalization Blending for Shaded Relief.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Premise: FOSS is Folk</vt:lpstr>
      <vt:lpstr>Rules for Success in FOSS(4G)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FWIW</dc:title>
  <dc:creator>Stephen V. Mather</dc:creator>
  <cp:lastModifiedBy>Stephen V. Mather</cp:lastModifiedBy>
  <cp:revision>37</cp:revision>
  <dcterms:created xsi:type="dcterms:W3CDTF">2017-06-27T04:39:52Z</dcterms:created>
  <dcterms:modified xsi:type="dcterms:W3CDTF">2017-06-29T11:58:22Z</dcterms:modified>
</cp:coreProperties>
</file>

<file path=docProps/thumbnail.jpeg>
</file>